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4584C85-2098-4367-8605-023702BA0794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24F31C7F-C9CB-45DD-B543-0C327980773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3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7E63-1D9A-4BC0-9260-384B3150FCA7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41EBE-E205-4A6E-A87A-330D14E0A7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36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CB81C-546A-4125-AFDB-AC82C806F282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904C3-7400-47F5-9CB5-7EEDE57C7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62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9EA212-E370-4760-B8B4-D865D1B4DD93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2E3A2-5006-4E7C-96EE-624C2C18DE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02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7909111-F5A5-4D86-9E19-835DF4B15CF8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80103C8D-82C6-4064-BAAD-B70BB9E756D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15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D832A3-0FC3-47A8-B402-EC598233BED9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DFC96212-D5EB-4D6B-8C0D-A5213A3AD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30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035294-A041-44BF-98CB-90DC9DA074C2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172A89CA-984B-45D0-B759-EEB6A1D65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73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C12C03-3A4A-4956-B001-A92A02955250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86F66-0F76-45B4-83E1-A24B62AB6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13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0AFE-7134-4F49-80BC-7641CEB6D74C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754E-59E7-45C5-B223-6557D002C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2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A96894E-C4C5-4A70-95AA-F6D94D0E150E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51D4F448-C6FB-44B5-94D9-6D574CA4F53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66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F2FFC22-2105-46BC-9543-F5C60761C857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98EDE24A-2F58-4B36-869D-A0DBE01690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7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AA053704-34F3-4F58-B096-124CEFA7F04D}" type="datetimeFigureOut">
              <a:rPr lang="en-US"/>
              <a:pPr>
                <a:defRPr/>
              </a:pPr>
              <a:t>2/4/2019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DFE0D4"/>
                </a:solidFill>
              </a:defRPr>
            </a:lvl1pPr>
          </a:lstStyle>
          <a:p>
            <a:fld id="{9E78C1EB-7BD9-4BE9-B821-27570EC356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85" r:id="rId7"/>
    <p:sldLayoutId id="2147483794" r:id="rId8"/>
    <p:sldLayoutId id="2147483795" r:id="rId9"/>
    <p:sldLayoutId id="2147483786" r:id="rId10"/>
    <p:sldLayoutId id="2147483787" r:id="rId11"/>
  </p:sldLayoutIdLst>
  <p:txStyles>
    <p:titleStyle>
      <a:lvl1pPr marL="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Federal Judicial System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Ch. 14: Patterson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How Cases Reach the Court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 Supreme Court conducts its business each year from October until the following June or July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Each month the justices spend 2 weeks listening to arguments and two weeks writing and studying new cases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From the many cases submitted to them, the justices make a list of cases they want to discuss more carefully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 court will accept a case if four of the nine justices agree to do </a:t>
            </a:r>
            <a:r>
              <a:rPr lang="en-US" sz="2000" dirty="0" smtClean="0"/>
              <a:t>so, rule of four</a:t>
            </a:r>
            <a:endParaRPr lang="en-US" sz="2000" dirty="0" smtClean="0"/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Accepted cases go on the Court calendar, called a “docket”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100" dirty="0" smtClean="0"/>
              <a:t>http://www.youtube.com/watch?v=Unyswl36q8w 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Inside of the Supreme Court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3053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Acceptance by the Court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Each year the court gets more than 7,000 applications, it usually selects fewer than 200 cases to hear</a:t>
            </a:r>
          </a:p>
          <a:p>
            <a:pPr marL="548640" indent="-41148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Usually the court takes cases that involve important Constitutional issues such as freedom of speech</a:t>
            </a:r>
          </a:p>
          <a:p>
            <a:pPr marL="548640" indent="-41148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000" dirty="0" smtClean="0"/>
              <a:t>http://www.youtube.com/watch?v=ZM6ZzEwJJs0</a:t>
            </a:r>
          </a:p>
          <a:p>
            <a:pPr marL="548640" indent="-41148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Once the Court takes a case the lawyers for each side prepare a “brief”</a:t>
            </a:r>
          </a:p>
          <a:p>
            <a:pPr marL="548640" indent="-41148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 brief is a written document that explains each side’s position; the justices then study the briefs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Free speech cases can be very controversial</a:t>
            </a:r>
          </a:p>
        </p:txBody>
      </p:sp>
      <p:pic>
        <p:nvPicPr>
          <p:cNvPr id="20485" name="Ink 8"/>
          <p:cNvPicPr>
            <a:picLocks noRot="1" noChangeAspect="1" noEditPoints="1"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342503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51088"/>
            <a:ext cx="3200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Court Process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Oral arguments: each side presents oral arguments 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Each side typically gets only 30 minutes to summarize their case, the justices are allowed to interrupt the lawyers and ask questions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Conference: On Fridays the justices get together to make their first decisions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These meetings take place in secret and no notes are kept; why?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 chief justice presides over the discussion of the case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A majority decides a case; how many normally? At least six justices have to be present 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No video is permitted during oral arguments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3434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Opinion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Once the Court has reached a decision one justice gets the job of writing the majority opinion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 opinion states the facts of the case, announces the ruling, and explains the </a:t>
            </a:r>
            <a:r>
              <a:rPr lang="en-US" sz="2000" dirty="0" smtClean="0"/>
              <a:t>ruling</a:t>
            </a:r>
          </a:p>
          <a:p>
            <a:pPr marL="896303" lvl="1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600" dirty="0" smtClean="0"/>
              <a:t>why </a:t>
            </a:r>
            <a:r>
              <a:rPr lang="en-US" sz="1600" dirty="0" smtClean="0"/>
              <a:t>are opinions important?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A justice who disagrees with the majority opinion can write a dissenting </a:t>
            </a:r>
            <a:r>
              <a:rPr lang="en-US" sz="2000" dirty="0" smtClean="0"/>
              <a:t>opinion</a:t>
            </a:r>
          </a:p>
          <a:p>
            <a:pPr marL="896303" lvl="1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600" dirty="0" smtClean="0"/>
              <a:t> </a:t>
            </a:r>
            <a:r>
              <a:rPr lang="en-US" sz="1600" dirty="0" smtClean="0"/>
              <a:t>why are these important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A justice who votes with the majority but for different reasons writes a concurring opinion  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When the opinion is completed  it goes to news reporters and the court website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8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46238"/>
            <a:ext cx="4020532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041864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Reasons for Court Decisions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 law is supposed to be the most important influence on a justice’s decisions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Guiding principle: “stare </a:t>
            </a:r>
            <a:r>
              <a:rPr lang="en-US" sz="2000" dirty="0" err="1" smtClean="0"/>
              <a:t>decisis</a:t>
            </a:r>
            <a:r>
              <a:rPr lang="en-US" sz="2000" dirty="0" smtClean="0"/>
              <a:t>” means “let the decision stand”; significance?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 Supreme Court is in sometimes in a position to overrule outdated precedents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Social Conditions and attitudes are often reflected in the decisions of the court; segregation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Legal Views vary among the justices, some want the court to be more active and others believe they should be more </a:t>
            </a:r>
            <a:r>
              <a:rPr lang="en-US" sz="2000" dirty="0" smtClean="0"/>
              <a:t>reserved</a:t>
            </a:r>
          </a:p>
          <a:p>
            <a:pPr marL="896303" lvl="1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600" dirty="0" smtClean="0"/>
              <a:t>Activism vs. Restraint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Justices </a:t>
            </a:r>
            <a:r>
              <a:rPr lang="en-US" sz="2000" dirty="0" smtClean="0"/>
              <a:t>are also affected by their personal beliefs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000" dirty="0" smtClean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smtClean="0"/>
              <a:t>There are many things that effect a justices opinion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3529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Other Courts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181600"/>
          </a:xfrm>
        </p:spPr>
        <p:txBody>
          <a:bodyPr/>
          <a:lstStyle/>
          <a:p>
            <a:pPr eaLnBrk="1" hangingPunct="1"/>
            <a:r>
              <a:rPr lang="en-US" altLang="en-US" sz="1800" smtClean="0"/>
              <a:t>Most legal matters in the US are handled in state courts; 95%</a:t>
            </a:r>
          </a:p>
          <a:p>
            <a:pPr eaLnBrk="1" hangingPunct="1"/>
            <a:r>
              <a:rPr lang="en-US" altLang="en-US" sz="1800" smtClean="0"/>
              <a:t>Most crimes ranging from speeding to murder and most civil cases (lawsuits, divorce) are handled in state court</a:t>
            </a:r>
          </a:p>
          <a:p>
            <a:pPr eaLnBrk="1" hangingPunct="1"/>
            <a:r>
              <a:rPr lang="en-US" altLang="en-US" sz="1800" smtClean="0"/>
              <a:t>The lowest federal courts are the district courts; at least one in every state</a:t>
            </a:r>
          </a:p>
          <a:p>
            <a:pPr eaLnBrk="1" hangingPunct="1"/>
            <a:r>
              <a:rPr lang="en-US" altLang="en-US" sz="1800" smtClean="0"/>
              <a:t>District court is where most trials start and only level with a jury</a:t>
            </a:r>
          </a:p>
          <a:p>
            <a:pPr eaLnBrk="1" hangingPunct="1"/>
            <a:r>
              <a:rPr lang="en-US" altLang="en-US" sz="1800" smtClean="0"/>
              <a:t>Appealed cases go to a court of appeals; normally 3 judge panel hears appeal</a:t>
            </a:r>
          </a:p>
          <a:p>
            <a:pPr eaLnBrk="1" hangingPunct="1"/>
            <a:r>
              <a:rPr lang="en-US" altLang="en-US" sz="1800" smtClean="0"/>
              <a:t>Appeals courts are not a new trial, they review the lower courts actions to ensure proper procedures were followed</a:t>
            </a:r>
          </a:p>
        </p:txBody>
      </p:sp>
      <p:sp>
        <p:nvSpPr>
          <p:cNvPr id="1126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9" name="Picture 2" descr="http://t0.gstatic.com/images?q=tbn:ANd9GcT29MqOvSqZ9-t0Umdyyd8wN5xtw7j1NqAHwKoycuhJCfr3p62voVjRUA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96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Supreme Court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038600" cy="51054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1900" dirty="0" smtClean="0"/>
              <a:t>Supreme Court is found in Article III of the Constitution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1900" dirty="0" smtClean="0"/>
              <a:t>Only court created by the Constitution, Congress creates lower courts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1900" dirty="0" smtClean="0"/>
              <a:t>The Supreme Court stands above all other courts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1900" dirty="0" smtClean="0"/>
              <a:t>Its main job is to decide whether laws are allowable under the U.S. Constitution, appellate court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1900" dirty="0" smtClean="0"/>
              <a:t>Supreme Court has original jurisdiction in only two instances; it can preside over trials that involve diplomats from foreign countries and in disputes between the states 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1900" dirty="0" smtClean="0"/>
              <a:t>The Supreme Court is not required to hear all cases presented to it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1900" dirty="0" smtClean="0"/>
              <a:t>The decisions of the Court are final and binding, no more appeals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18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90675"/>
            <a:ext cx="4038600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Supreme Court Justices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There are 8 associate justices and 1 chief justice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Congress sets this number and has the power to change it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 main duty of justices is to hear and rule on cases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 president appoints Supreme Court justices with the approval of the Senate when a justice dies or resigns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Presidents are careful to choose people that they believe the Senate will accept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 Senate has traditionally rejected many nominees based on doubts about their legal philosophy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smtClean="0"/>
              <a:t>Robert Bork was nominated for the Supreme Court but rejected by the Senate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362201"/>
            <a:ext cx="3657600" cy="4059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Background of the Justices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 fontScale="85000" lnSpcReduction="10000"/>
          </a:bodyPr>
          <a:lstStyle/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Supreme Court justices are almost always lawyers, why?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They have had successful careers practicing or teaching law, serving as judges in lower courts, or holding other public positions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Political support and agreement with the president’s ideas are important factors in who gets appointed; why?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 first African American justice, </a:t>
            </a:r>
            <a:r>
              <a:rPr lang="en-US" sz="2000" dirty="0" err="1" smtClean="0"/>
              <a:t>Thurgood</a:t>
            </a:r>
            <a:r>
              <a:rPr lang="en-US" sz="2000" dirty="0" smtClean="0"/>
              <a:t> Marshall, joined the court in 1967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 first female justice, Sandra Day ‘O Conner, was appointed in 1981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Today there are three females, one African American, and one Hispanic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All of the current justices were lawyers and/or judges before being appointed to the court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85131"/>
            <a:ext cx="3810000" cy="44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Judicial Review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 rtlCol="0">
            <a:normAutofit fontScale="92500" lnSpcReduction="10000"/>
          </a:bodyPr>
          <a:lstStyle/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smtClean="0"/>
              <a:t>The Constitution does not give the Supreme Court the power of judicial review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smtClean="0"/>
              <a:t>In 1803 the case of Marbury v. Madison established the concept of judicial review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smtClean="0"/>
              <a:t>On his last day in office John Adams appointed Marbury a justice of the peace, the new president Thomas Jefferson canceled the order the next day, Marbury sued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smtClean="0"/>
              <a:t>The decision in the case said: the Constitution is the supreme law of the land, if there is a conflict between the Constitution and any other law the Constitution rules, and the judicial branch gets to make that decision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smtClean="0"/>
              <a:t>William Marbury</a:t>
            </a:r>
          </a:p>
        </p:txBody>
      </p:sp>
      <p:pic>
        <p:nvPicPr>
          <p:cNvPr id="15365" name="Picture 8" descr="000127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3657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Interpreting Laws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 rtlCol="0">
            <a:normAutofit fontScale="92500" lnSpcReduction="20000"/>
          </a:bodyPr>
          <a:lstStyle/>
          <a:p>
            <a:pPr marL="54864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John Marshall, who wrote the opinion in the </a:t>
            </a:r>
            <a:r>
              <a:rPr lang="en-US" sz="2000" dirty="0" err="1" smtClean="0"/>
              <a:t>Marbury</a:t>
            </a:r>
            <a:r>
              <a:rPr lang="en-US" sz="2000" dirty="0" smtClean="0"/>
              <a:t> case, is considered one of the greatest Supreme Court justices</a:t>
            </a:r>
          </a:p>
          <a:p>
            <a:pPr marL="54864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err="1" smtClean="0"/>
              <a:t>Marbury</a:t>
            </a:r>
            <a:r>
              <a:rPr lang="en-US" sz="2000" dirty="0" smtClean="0"/>
              <a:t> v. </a:t>
            </a:r>
            <a:r>
              <a:rPr lang="en-US" sz="2000" dirty="0" smtClean="0"/>
              <a:t>Madison helped make the judicial branch equal in power to the executive and legislative </a:t>
            </a:r>
            <a:r>
              <a:rPr lang="en-US" sz="2000" dirty="0" smtClean="0"/>
              <a:t>branches</a:t>
            </a:r>
          </a:p>
          <a:p>
            <a:pPr marL="896303" lvl="1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 smtClean="0"/>
              <a:t>part </a:t>
            </a:r>
            <a:r>
              <a:rPr lang="en-US" sz="1600" dirty="0" smtClean="0"/>
              <a:t>of checks and balances, how?</a:t>
            </a:r>
          </a:p>
          <a:p>
            <a:pPr marL="54864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The Court also exercises power when it interprets laws</a:t>
            </a:r>
          </a:p>
          <a:p>
            <a:pPr marL="54864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Congress often uses very general language when it writes laws and the Supreme Court has to decide what the law means; “use” </a:t>
            </a:r>
            <a:r>
              <a:rPr lang="en-US" sz="2000" dirty="0" smtClean="0"/>
              <a:t>gun?</a:t>
            </a:r>
            <a:endParaRPr lang="en-US" sz="2000" dirty="0" smtClean="0"/>
          </a:p>
          <a:p>
            <a:pPr marL="548640" indent="-41148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smtClean="0"/>
              <a:t>John Marshall</a:t>
            </a:r>
          </a:p>
        </p:txBody>
      </p:sp>
      <p:pic>
        <p:nvPicPr>
          <p:cNvPr id="2" name="Picture 8" descr="john_mars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03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rtlCol="0">
            <a:normAutofit fontScale="90000"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Limits on the Courts’ </a:t>
            </a:r>
            <a:br>
              <a:rPr lang="en-US" sz="4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4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Power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There are limits to the power of the courts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 Court depends on the executive branch along with state and local officials, to enforce their </a:t>
            </a:r>
            <a:r>
              <a:rPr lang="en-US" sz="2000" dirty="0" smtClean="0"/>
              <a:t>decisions</a:t>
            </a:r>
          </a:p>
          <a:p>
            <a:pPr marL="896303" lvl="1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1600" dirty="0" smtClean="0"/>
              <a:t>Andrew Jackson vs. Dwight </a:t>
            </a:r>
            <a:r>
              <a:rPr lang="en-US" sz="1600" dirty="0" smtClean="0"/>
              <a:t>Eisenhower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Congress can get around a Court ruling by passing a new law or changing a law ruled unconstitutional by the court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Congress may also try to pass an amendment to the Constitution</a:t>
            </a:r>
          </a:p>
          <a:p>
            <a:pPr marL="548640" indent="-41148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 President has the power to appoint justices and Congress has the power to remove them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smtClean="0"/>
              <a:t>Trail of Tears and Andrew Jackson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381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Limits on the Courts’ Power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Congress can vote to remove the Court’s jurisdiction over certain types of cases</a:t>
            </a:r>
          </a:p>
          <a:p>
            <a:pPr marL="548640" indent="-41148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 court can only rule on the cases that come to it, all cases must be actual legal disputes</a:t>
            </a:r>
          </a:p>
          <a:p>
            <a:pPr marL="548640" indent="-41148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 court will not rule on a law or action that has not been challenged on appeal or is not a federal question</a:t>
            </a:r>
          </a:p>
          <a:p>
            <a:pPr marL="548640" indent="-41148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/>
              <a:t>The Court also tries to stay away from political questions since it is not elected and it is not part of its job; Bush v. Gore 2000  </a:t>
            </a:r>
          </a:p>
          <a:p>
            <a:pPr marL="548640" indent="-41148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1100" dirty="0" smtClean="0"/>
          </a:p>
        </p:txBody>
      </p:sp>
      <p:sp>
        <p:nvSpPr>
          <p:cNvPr id="11268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smtClean="0"/>
              <a:t>Bush v. Gore</a:t>
            </a:r>
          </a:p>
        </p:txBody>
      </p:sp>
      <p:pic>
        <p:nvPicPr>
          <p:cNvPr id="18437" name="Picture 7" descr="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96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267</TotalTime>
  <Words>1266</Words>
  <Application>Microsoft Office PowerPoint</Application>
  <PresentationFormat>On-screen Show (4:3)</PresentationFormat>
  <Paragraphs>100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Rockwell</vt:lpstr>
      <vt:lpstr>Wingdings 2</vt:lpstr>
      <vt:lpstr>Calibri</vt:lpstr>
      <vt:lpstr>Foundry</vt:lpstr>
      <vt:lpstr>The Federal Judicial System</vt:lpstr>
      <vt:lpstr>Other Courts</vt:lpstr>
      <vt:lpstr>The Supreme Court</vt:lpstr>
      <vt:lpstr>Supreme Court Justices</vt:lpstr>
      <vt:lpstr>Background of the Justices</vt:lpstr>
      <vt:lpstr>Judicial Review</vt:lpstr>
      <vt:lpstr>Interpreting Laws</vt:lpstr>
      <vt:lpstr>Limits on the Courts’  Power</vt:lpstr>
      <vt:lpstr>Limits on the Courts’ Power</vt:lpstr>
      <vt:lpstr>How Cases Reach the Court</vt:lpstr>
      <vt:lpstr>Acceptance by the Court</vt:lpstr>
      <vt:lpstr>The Court Process</vt:lpstr>
      <vt:lpstr>Opinion</vt:lpstr>
      <vt:lpstr>Reasons for Court Decisions</vt:lpstr>
    </vt:vector>
  </TitlesOfParts>
  <Company>Fayette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Federal Judicial System</dc:title>
  <dc:creator>skriley</dc:creator>
  <cp:lastModifiedBy>Riley, Steven</cp:lastModifiedBy>
  <cp:revision>28</cp:revision>
  <dcterms:created xsi:type="dcterms:W3CDTF">2011-11-28T13:35:07Z</dcterms:created>
  <dcterms:modified xsi:type="dcterms:W3CDTF">2019-02-04T15:26:40Z</dcterms:modified>
</cp:coreProperties>
</file>