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57" r:id="rId6"/>
    <p:sldId id="258" r:id="rId7"/>
    <p:sldId id="259" r:id="rId8"/>
    <p:sldId id="260" r:id="rId9"/>
    <p:sldId id="261" r:id="rId10"/>
    <p:sldId id="262"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976B95-3F38-40E4-B17C-FCD69A680246}"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FDF07-2D9E-4644-913D-58ACB7A95ED3}" type="slidenum">
              <a:rPr lang="en-US" smtClean="0"/>
              <a:pPr/>
              <a:t>‹#›</a:t>
            </a:fld>
            <a:endParaRPr lang="en-US"/>
          </a:p>
        </p:txBody>
      </p:sp>
    </p:spTree>
    <p:extLst>
      <p:ext uri="{BB962C8B-B14F-4D97-AF65-F5344CB8AC3E}">
        <p14:creationId xmlns:p14="http://schemas.microsoft.com/office/powerpoint/2010/main" val="4099845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76B95-3F38-40E4-B17C-FCD69A680246}"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FDF07-2D9E-4644-913D-58ACB7A95ED3}" type="slidenum">
              <a:rPr lang="en-US" smtClean="0"/>
              <a:pPr/>
              <a:t>‹#›</a:t>
            </a:fld>
            <a:endParaRPr lang="en-US"/>
          </a:p>
        </p:txBody>
      </p:sp>
    </p:spTree>
    <p:extLst>
      <p:ext uri="{BB962C8B-B14F-4D97-AF65-F5344CB8AC3E}">
        <p14:creationId xmlns:p14="http://schemas.microsoft.com/office/powerpoint/2010/main" val="425818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76B95-3F38-40E4-B17C-FCD69A680246}"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FDF07-2D9E-4644-913D-58ACB7A95ED3}" type="slidenum">
              <a:rPr lang="en-US" smtClean="0"/>
              <a:pPr/>
              <a:t>‹#›</a:t>
            </a:fld>
            <a:endParaRPr lang="en-US"/>
          </a:p>
        </p:txBody>
      </p:sp>
    </p:spTree>
    <p:extLst>
      <p:ext uri="{BB962C8B-B14F-4D97-AF65-F5344CB8AC3E}">
        <p14:creationId xmlns:p14="http://schemas.microsoft.com/office/powerpoint/2010/main" val="887117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0902005B-9933-44E9-A4C8-38C8762C2428}" type="slidenum">
              <a:rPr lang="en-US" altLang="en-US"/>
              <a:pPr/>
              <a:t>‹#›</a:t>
            </a:fld>
            <a:endParaRPr lang="en-US" altLang="en-US"/>
          </a:p>
        </p:txBody>
      </p:sp>
    </p:spTree>
    <p:extLst>
      <p:ext uri="{BB962C8B-B14F-4D97-AF65-F5344CB8AC3E}">
        <p14:creationId xmlns:p14="http://schemas.microsoft.com/office/powerpoint/2010/main" val="275726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76B95-3F38-40E4-B17C-FCD69A680246}"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FDF07-2D9E-4644-913D-58ACB7A95ED3}" type="slidenum">
              <a:rPr lang="en-US" smtClean="0"/>
              <a:pPr/>
              <a:t>‹#›</a:t>
            </a:fld>
            <a:endParaRPr lang="en-US"/>
          </a:p>
        </p:txBody>
      </p:sp>
    </p:spTree>
    <p:extLst>
      <p:ext uri="{BB962C8B-B14F-4D97-AF65-F5344CB8AC3E}">
        <p14:creationId xmlns:p14="http://schemas.microsoft.com/office/powerpoint/2010/main" val="193990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976B95-3F38-40E4-B17C-FCD69A680246}"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FDF07-2D9E-4644-913D-58ACB7A95ED3}" type="slidenum">
              <a:rPr lang="en-US" smtClean="0"/>
              <a:pPr/>
              <a:t>‹#›</a:t>
            </a:fld>
            <a:endParaRPr lang="en-US"/>
          </a:p>
        </p:txBody>
      </p:sp>
    </p:spTree>
    <p:extLst>
      <p:ext uri="{BB962C8B-B14F-4D97-AF65-F5344CB8AC3E}">
        <p14:creationId xmlns:p14="http://schemas.microsoft.com/office/powerpoint/2010/main" val="1416162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976B95-3F38-40E4-B17C-FCD69A680246}"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FDF07-2D9E-4644-913D-58ACB7A95ED3}" type="slidenum">
              <a:rPr lang="en-US" smtClean="0"/>
              <a:pPr/>
              <a:t>‹#›</a:t>
            </a:fld>
            <a:endParaRPr lang="en-US"/>
          </a:p>
        </p:txBody>
      </p:sp>
    </p:spTree>
    <p:extLst>
      <p:ext uri="{BB962C8B-B14F-4D97-AF65-F5344CB8AC3E}">
        <p14:creationId xmlns:p14="http://schemas.microsoft.com/office/powerpoint/2010/main" val="2233913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976B95-3F38-40E4-B17C-FCD69A680246}" type="datetimeFigureOut">
              <a:rPr lang="en-US" smtClean="0"/>
              <a:pPr/>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9FDF07-2D9E-4644-913D-58ACB7A95ED3}" type="slidenum">
              <a:rPr lang="en-US" smtClean="0"/>
              <a:pPr/>
              <a:t>‹#›</a:t>
            </a:fld>
            <a:endParaRPr lang="en-US"/>
          </a:p>
        </p:txBody>
      </p:sp>
    </p:spTree>
    <p:extLst>
      <p:ext uri="{BB962C8B-B14F-4D97-AF65-F5344CB8AC3E}">
        <p14:creationId xmlns:p14="http://schemas.microsoft.com/office/powerpoint/2010/main" val="373366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976B95-3F38-40E4-B17C-FCD69A680246}" type="datetimeFigureOut">
              <a:rPr lang="en-US" smtClean="0"/>
              <a:pPr/>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9FDF07-2D9E-4644-913D-58ACB7A95ED3}" type="slidenum">
              <a:rPr lang="en-US" smtClean="0"/>
              <a:pPr/>
              <a:t>‹#›</a:t>
            </a:fld>
            <a:endParaRPr lang="en-US"/>
          </a:p>
        </p:txBody>
      </p:sp>
    </p:spTree>
    <p:extLst>
      <p:ext uri="{BB962C8B-B14F-4D97-AF65-F5344CB8AC3E}">
        <p14:creationId xmlns:p14="http://schemas.microsoft.com/office/powerpoint/2010/main" val="366766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76B95-3F38-40E4-B17C-FCD69A680246}" type="datetimeFigureOut">
              <a:rPr lang="en-US" smtClean="0"/>
              <a:pPr/>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9FDF07-2D9E-4644-913D-58ACB7A95ED3}" type="slidenum">
              <a:rPr lang="en-US" smtClean="0"/>
              <a:pPr/>
              <a:t>‹#›</a:t>
            </a:fld>
            <a:endParaRPr lang="en-US"/>
          </a:p>
        </p:txBody>
      </p:sp>
    </p:spTree>
    <p:extLst>
      <p:ext uri="{BB962C8B-B14F-4D97-AF65-F5344CB8AC3E}">
        <p14:creationId xmlns:p14="http://schemas.microsoft.com/office/powerpoint/2010/main" val="22929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76B95-3F38-40E4-B17C-FCD69A680246}"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FDF07-2D9E-4644-913D-58ACB7A95ED3}" type="slidenum">
              <a:rPr lang="en-US" smtClean="0"/>
              <a:pPr/>
              <a:t>‹#›</a:t>
            </a:fld>
            <a:endParaRPr lang="en-US"/>
          </a:p>
        </p:txBody>
      </p:sp>
    </p:spTree>
    <p:extLst>
      <p:ext uri="{BB962C8B-B14F-4D97-AF65-F5344CB8AC3E}">
        <p14:creationId xmlns:p14="http://schemas.microsoft.com/office/powerpoint/2010/main" val="99513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76B95-3F38-40E4-B17C-FCD69A680246}"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FDF07-2D9E-4644-913D-58ACB7A95ED3}" type="slidenum">
              <a:rPr lang="en-US" smtClean="0"/>
              <a:pPr/>
              <a:t>‹#›</a:t>
            </a:fld>
            <a:endParaRPr lang="en-US"/>
          </a:p>
        </p:txBody>
      </p:sp>
    </p:spTree>
    <p:extLst>
      <p:ext uri="{BB962C8B-B14F-4D97-AF65-F5344CB8AC3E}">
        <p14:creationId xmlns:p14="http://schemas.microsoft.com/office/powerpoint/2010/main" val="189560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76B95-3F38-40E4-B17C-FCD69A680246}" type="datetimeFigureOut">
              <a:rPr lang="en-US" smtClean="0"/>
              <a:pPr/>
              <a:t>10/2/2019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FDF07-2D9E-4644-913D-58ACB7A95ED3}" type="slidenum">
              <a:rPr lang="en-US" smtClean="0"/>
              <a:pPr/>
              <a:t>‹#›</a:t>
            </a:fld>
            <a:endParaRPr lang="en-US"/>
          </a:p>
        </p:txBody>
      </p:sp>
    </p:spTree>
    <p:extLst>
      <p:ext uri="{BB962C8B-B14F-4D97-AF65-F5344CB8AC3E}">
        <p14:creationId xmlns:p14="http://schemas.microsoft.com/office/powerpoint/2010/main" val="173525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mtClean="0"/>
              <a:t>Political Socialization and Ideology</a:t>
            </a:r>
          </a:p>
        </p:txBody>
      </p:sp>
      <p:sp>
        <p:nvSpPr>
          <p:cNvPr id="2051" name="Rectangle 3"/>
          <p:cNvSpPr>
            <a:spLocks noGrp="1" noChangeArrowheads="1"/>
          </p:cNvSpPr>
          <p:nvPr>
            <p:ph type="subTitle" idx="1"/>
          </p:nvPr>
        </p:nvSpPr>
        <p:spPr/>
        <p:txBody>
          <a:bodyPr/>
          <a:lstStyle/>
          <a:p>
            <a:pPr eaLnBrk="1" hangingPunct="1">
              <a:defRPr/>
            </a:pPr>
            <a:endParaRPr lang="en-US" dirty="0" smtClean="0"/>
          </a:p>
        </p:txBody>
      </p:sp>
    </p:spTree>
    <p:extLst>
      <p:ext uri="{BB962C8B-B14F-4D97-AF65-F5344CB8AC3E}">
        <p14:creationId xmlns:p14="http://schemas.microsoft.com/office/powerpoint/2010/main" val="3563048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(Social) Conservatives</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Believe that government should promote traditional values and should not encourage new values</a:t>
            </a:r>
          </a:p>
          <a:p>
            <a:r>
              <a:rPr lang="en-US" dirty="0" smtClean="0"/>
              <a:t>Would include support for things like anti-abortion laws, preventing transgender people from using different bathrooms, promoting traditional family structures, allowing religious references and ideas in government, opposition to gay marriage, regulation of violence and sexual content in media</a:t>
            </a:r>
          </a:p>
          <a:p>
            <a:r>
              <a:rPr lang="en-US" dirty="0" smtClean="0"/>
              <a:t>Often promote policies that will encourage people to follow traditional values, more support in rural areas</a:t>
            </a:r>
          </a:p>
          <a:p>
            <a:r>
              <a:rPr lang="en-US" dirty="0" smtClean="0"/>
              <a:t>This philosophy is typically promoted by the Republican Party</a:t>
            </a:r>
          </a:p>
          <a:p>
            <a:endParaRPr lang="en-US" dirty="0" smtClean="0"/>
          </a:p>
          <a:p>
            <a:endParaRPr lang="en-US" dirty="0"/>
          </a:p>
        </p:txBody>
      </p:sp>
      <p:sp>
        <p:nvSpPr>
          <p:cNvPr id="4" name="Content Placeholder 3"/>
          <p:cNvSpPr>
            <a:spLocks noGrp="1"/>
          </p:cNvSpPr>
          <p:nvPr>
            <p:ph sz="half" idx="2"/>
          </p:nvPr>
        </p:nvSpPr>
        <p:spPr/>
        <p:txBody>
          <a:bodyPr>
            <a:normAutofit fontScale="62500" lnSpcReduction="20000"/>
          </a:bodyPr>
          <a:lstStyle/>
          <a:p>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600200"/>
            <a:ext cx="3962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2500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Prominent American Ideologies</a:t>
            </a:r>
            <a:endParaRPr lang="en-US" dirty="0"/>
          </a:p>
        </p:txBody>
      </p:sp>
      <p:sp>
        <p:nvSpPr>
          <p:cNvPr id="3" name="Content Placeholder 2"/>
          <p:cNvSpPr>
            <a:spLocks noGrp="1"/>
          </p:cNvSpPr>
          <p:nvPr>
            <p:ph sz="half" idx="1"/>
          </p:nvPr>
        </p:nvSpPr>
        <p:spPr>
          <a:xfrm>
            <a:off x="457200" y="1447800"/>
            <a:ext cx="4038600" cy="5257800"/>
          </a:xfrm>
        </p:spPr>
        <p:txBody>
          <a:bodyPr>
            <a:normAutofit/>
          </a:bodyPr>
          <a:lstStyle/>
          <a:p>
            <a:r>
              <a:rPr lang="en-US" sz="1200" dirty="0" smtClean="0"/>
              <a:t>Libertarian: Believe government should not involve itself in the economy or in upholding traditional values (economic conservative + social liberal)</a:t>
            </a:r>
          </a:p>
          <a:p>
            <a:pPr lvl="1"/>
            <a:r>
              <a:rPr lang="en-US" sz="1200" dirty="0" smtClean="0"/>
              <a:t>Believe in more personal freedom and a very limited government</a:t>
            </a:r>
          </a:p>
          <a:p>
            <a:pPr lvl="1"/>
            <a:r>
              <a:rPr lang="en-US" sz="1200" dirty="0" smtClean="0"/>
              <a:t>Libertarian party is the largest third party in the country</a:t>
            </a:r>
          </a:p>
          <a:p>
            <a:r>
              <a:rPr lang="en-US" sz="1200" dirty="0" smtClean="0"/>
              <a:t>Populists: Believe government should do more to assist people having economic trouble and should uphold traditional values (economic liberals + social conservatives)</a:t>
            </a:r>
          </a:p>
          <a:p>
            <a:pPr lvl="1"/>
            <a:r>
              <a:rPr lang="en-US" sz="1200" dirty="0" smtClean="0"/>
              <a:t>Often seen as appealing to the “common man”</a:t>
            </a:r>
          </a:p>
          <a:p>
            <a:pPr lvl="1"/>
            <a:r>
              <a:rPr lang="en-US" sz="1200" dirty="0" smtClean="0"/>
              <a:t>Populists exist in both major parties</a:t>
            </a:r>
          </a:p>
          <a:p>
            <a:pPr lvl="1"/>
            <a:r>
              <a:rPr lang="en-US" sz="1200" dirty="0" smtClean="0"/>
              <a:t>Donald Trump has been labeled by some a populist (opposed to reform for Social Security, supports maternity leave, wants to reduce immigration, closer surveillance of Muslims)</a:t>
            </a:r>
          </a:p>
          <a:p>
            <a:pPr lvl="2"/>
            <a:r>
              <a:rPr lang="en-US" sz="1200" dirty="0" smtClean="0"/>
              <a:t>Why have many traditional conservatives rejected Trump?</a:t>
            </a:r>
          </a:p>
          <a:p>
            <a:r>
              <a:rPr lang="en-US" sz="1200" dirty="0" smtClean="0"/>
              <a:t>Socialism:  a more extreme combination of economic and cultural liberals, want government to do more for people and regulate the economy to a much greater degree</a:t>
            </a:r>
          </a:p>
          <a:p>
            <a:pPr lvl="1"/>
            <a:r>
              <a:rPr lang="en-US" sz="1200" dirty="0" smtClean="0"/>
              <a:t>Not typically strong in America, Bernie Sanders</a:t>
            </a:r>
            <a:endParaRPr lang="en-US" sz="1200" dirty="0"/>
          </a:p>
        </p:txBody>
      </p:sp>
      <p:sp>
        <p:nvSpPr>
          <p:cNvPr id="4" name="Content Placeholder 3"/>
          <p:cNvSpPr>
            <a:spLocks noGrp="1"/>
          </p:cNvSpPr>
          <p:nvPr>
            <p:ph sz="half" idx="2"/>
          </p:nvPr>
        </p:nvSpPr>
        <p:spPr/>
        <p:txBody>
          <a:bodyPr>
            <a:normAutofit/>
          </a:bodyPr>
          <a:lstStyle/>
          <a:p>
            <a:endParaRPr 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828800"/>
            <a:ext cx="2314575"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6635" y="4419600"/>
            <a:ext cx="450734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058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lstStyle/>
          <a:p>
            <a:pPr eaLnBrk="1" hangingPunct="1">
              <a:defRPr/>
            </a:pPr>
            <a:r>
              <a:rPr lang="en-US" sz="4000" smtClean="0"/>
              <a:t>How American Learn Their Politics</a:t>
            </a:r>
          </a:p>
        </p:txBody>
      </p:sp>
      <p:sp>
        <p:nvSpPr>
          <p:cNvPr id="7173" name="Rectangle 5"/>
          <p:cNvSpPr>
            <a:spLocks noGrp="1" noChangeArrowheads="1"/>
          </p:cNvSpPr>
          <p:nvPr>
            <p:ph type="body" sz="half" idx="1"/>
          </p:nvPr>
        </p:nvSpPr>
        <p:spPr/>
        <p:txBody>
          <a:bodyPr/>
          <a:lstStyle/>
          <a:p>
            <a:pPr eaLnBrk="1" hangingPunct="1">
              <a:lnSpc>
                <a:spcPct val="90000"/>
              </a:lnSpc>
              <a:defRPr/>
            </a:pPr>
            <a:r>
              <a:rPr lang="en-US" sz="2000" dirty="0" smtClean="0"/>
              <a:t>Political socialization: how people acquire their political beliefs </a:t>
            </a:r>
          </a:p>
          <a:p>
            <a:pPr eaLnBrk="1" hangingPunct="1">
              <a:lnSpc>
                <a:spcPct val="90000"/>
              </a:lnSpc>
              <a:defRPr/>
            </a:pPr>
            <a:r>
              <a:rPr lang="en-US" sz="2000" dirty="0" smtClean="0"/>
              <a:t>Heavily influenced by culture</a:t>
            </a:r>
          </a:p>
          <a:p>
            <a:pPr eaLnBrk="1" hangingPunct="1">
              <a:lnSpc>
                <a:spcPct val="90000"/>
              </a:lnSpc>
              <a:defRPr/>
            </a:pPr>
            <a:r>
              <a:rPr lang="en-US" sz="2000" dirty="0" smtClean="0"/>
              <a:t>Parents are the first agents of political socialization; “my mom says”</a:t>
            </a:r>
          </a:p>
          <a:p>
            <a:pPr eaLnBrk="1" hangingPunct="1">
              <a:lnSpc>
                <a:spcPct val="90000"/>
              </a:lnSpc>
              <a:defRPr/>
            </a:pPr>
            <a:r>
              <a:rPr lang="en-US" sz="2000" dirty="0" smtClean="0"/>
              <a:t>Widespread political change is usually preceded by major events; often driven by younger voters</a:t>
            </a:r>
          </a:p>
          <a:p>
            <a:pPr eaLnBrk="1" hangingPunct="1">
              <a:lnSpc>
                <a:spcPct val="90000"/>
              </a:lnSpc>
              <a:defRPr/>
            </a:pPr>
            <a:r>
              <a:rPr lang="en-US" sz="2000" dirty="0" smtClean="0"/>
              <a:t>Great Depression, Iran Hostage Crisis and Stagflation, 9/11 (outlier</a:t>
            </a:r>
            <a:r>
              <a:rPr lang="en-US" sz="2000" dirty="0" smtClean="0"/>
              <a:t>?), Great Recession</a:t>
            </a:r>
            <a:endParaRPr lang="en-US" sz="2000" dirty="0" smtClean="0"/>
          </a:p>
          <a:p>
            <a:pPr eaLnBrk="1" hangingPunct="1">
              <a:lnSpc>
                <a:spcPct val="90000"/>
              </a:lnSpc>
              <a:defRPr/>
            </a:pPr>
            <a:endParaRPr lang="en-US" sz="2000" dirty="0" smtClean="0"/>
          </a:p>
          <a:p>
            <a:pPr eaLnBrk="1" hangingPunct="1">
              <a:lnSpc>
                <a:spcPct val="90000"/>
              </a:lnSpc>
              <a:defRPr/>
            </a:pPr>
            <a:endParaRPr lang="en-US" sz="2000" dirty="0" smtClean="0"/>
          </a:p>
        </p:txBody>
      </p:sp>
      <p:pic>
        <p:nvPicPr>
          <p:cNvPr id="4100" name="Picture 8" descr="FDR_in_193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41863" y="1676400"/>
            <a:ext cx="3849687" cy="445452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447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pPr eaLnBrk="1" hangingPunct="1">
              <a:defRPr/>
            </a:pPr>
            <a:r>
              <a:rPr lang="en-US" smtClean="0"/>
              <a:t>Agents of Political Socialization</a:t>
            </a:r>
          </a:p>
        </p:txBody>
      </p:sp>
      <p:sp>
        <p:nvSpPr>
          <p:cNvPr id="10245" name="Rectangle 5"/>
          <p:cNvSpPr>
            <a:spLocks noGrp="1" noChangeArrowheads="1"/>
          </p:cNvSpPr>
          <p:nvPr>
            <p:ph type="body" sz="half" idx="1"/>
          </p:nvPr>
        </p:nvSpPr>
        <p:spPr/>
        <p:txBody>
          <a:bodyPr/>
          <a:lstStyle/>
          <a:p>
            <a:pPr eaLnBrk="1" hangingPunct="1">
              <a:lnSpc>
                <a:spcPct val="90000"/>
              </a:lnSpc>
              <a:defRPr/>
            </a:pPr>
            <a:r>
              <a:rPr lang="en-US" sz="2400" smtClean="0"/>
              <a:t>Family: dominant force in a young person’s life; KY and the Democratic Party</a:t>
            </a:r>
          </a:p>
          <a:p>
            <a:pPr eaLnBrk="1" hangingPunct="1">
              <a:lnSpc>
                <a:spcPct val="90000"/>
              </a:lnSpc>
              <a:defRPr/>
            </a:pPr>
            <a:r>
              <a:rPr lang="en-US" sz="2400" smtClean="0"/>
              <a:t>Schools: extol American values and heroes, pledge of allegiance; how should we teach history?</a:t>
            </a:r>
          </a:p>
          <a:p>
            <a:pPr eaLnBrk="1" hangingPunct="1">
              <a:lnSpc>
                <a:spcPct val="90000"/>
              </a:lnSpc>
              <a:defRPr/>
            </a:pPr>
            <a:r>
              <a:rPr lang="en-US" sz="2400" smtClean="0"/>
              <a:t>Mass Media: how media portrays events can greatly impact people’s beliefs; Vietnam war and media coverage</a:t>
            </a:r>
          </a:p>
          <a:p>
            <a:pPr eaLnBrk="1" hangingPunct="1">
              <a:lnSpc>
                <a:spcPct val="90000"/>
              </a:lnSpc>
              <a:defRPr/>
            </a:pPr>
            <a:endParaRPr lang="en-US" sz="2400" smtClean="0"/>
          </a:p>
        </p:txBody>
      </p:sp>
      <p:sp>
        <p:nvSpPr>
          <p:cNvPr id="10246" name="Rectangle 6"/>
          <p:cNvSpPr>
            <a:spLocks noGrp="1" noChangeArrowheads="1"/>
          </p:cNvSpPr>
          <p:nvPr>
            <p:ph type="body" sz="half" idx="2"/>
          </p:nvPr>
        </p:nvSpPr>
        <p:spPr/>
        <p:txBody>
          <a:bodyPr/>
          <a:lstStyle/>
          <a:p>
            <a:pPr eaLnBrk="1" hangingPunct="1">
              <a:lnSpc>
                <a:spcPct val="90000"/>
              </a:lnSpc>
              <a:defRPr/>
            </a:pPr>
            <a:r>
              <a:rPr lang="en-US" sz="2000" smtClean="0"/>
              <a:t>Walter Cronkite and Vietnam?</a:t>
            </a:r>
          </a:p>
        </p:txBody>
      </p:sp>
      <p:pic>
        <p:nvPicPr>
          <p:cNvPr id="5125" name="Picture 8" descr="walter-cronkite-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438400"/>
            <a:ext cx="43434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402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lstStyle/>
          <a:p>
            <a:pPr eaLnBrk="1" hangingPunct="1">
              <a:defRPr/>
            </a:pPr>
            <a:r>
              <a:rPr lang="en-US" smtClean="0"/>
              <a:t>Agents of Political Socialization</a:t>
            </a:r>
          </a:p>
        </p:txBody>
      </p:sp>
      <p:sp>
        <p:nvSpPr>
          <p:cNvPr id="12293" name="Rectangle 5"/>
          <p:cNvSpPr>
            <a:spLocks noGrp="1" noChangeArrowheads="1"/>
          </p:cNvSpPr>
          <p:nvPr>
            <p:ph type="body" sz="half" idx="1"/>
          </p:nvPr>
        </p:nvSpPr>
        <p:spPr/>
        <p:txBody>
          <a:bodyPr/>
          <a:lstStyle/>
          <a:p>
            <a:pPr eaLnBrk="1" hangingPunct="1">
              <a:lnSpc>
                <a:spcPct val="90000"/>
              </a:lnSpc>
              <a:defRPr/>
            </a:pPr>
            <a:r>
              <a:rPr lang="en-US" sz="2000" smtClean="0"/>
              <a:t>Peers: peer groups tend to be largely homogenous in their political thinking; problems today?</a:t>
            </a:r>
          </a:p>
          <a:p>
            <a:pPr eaLnBrk="1" hangingPunct="1">
              <a:lnSpc>
                <a:spcPct val="90000"/>
              </a:lnSpc>
              <a:defRPr/>
            </a:pPr>
            <a:r>
              <a:rPr lang="en-US" sz="2000" smtClean="0"/>
              <a:t>Political Institutions and Leaders: citizens will look to political leaders such as the President to explain issues; “bully pulpit”</a:t>
            </a:r>
          </a:p>
          <a:p>
            <a:pPr eaLnBrk="1" hangingPunct="1">
              <a:lnSpc>
                <a:spcPct val="90000"/>
              </a:lnSpc>
              <a:defRPr/>
            </a:pPr>
            <a:r>
              <a:rPr lang="en-US" sz="2000" smtClean="0"/>
              <a:t>Religion: most Americans associate themselves with some sort of religious beliefs; impart social and moral values that can influence politics</a:t>
            </a:r>
          </a:p>
        </p:txBody>
      </p:sp>
      <p:sp>
        <p:nvSpPr>
          <p:cNvPr id="12294" name="Rectangle 6"/>
          <p:cNvSpPr>
            <a:spLocks noGrp="1" noChangeArrowheads="1"/>
          </p:cNvSpPr>
          <p:nvPr>
            <p:ph type="body" sz="half" idx="2"/>
          </p:nvPr>
        </p:nvSpPr>
        <p:spPr/>
        <p:txBody>
          <a:bodyPr/>
          <a:lstStyle/>
          <a:p>
            <a:pPr eaLnBrk="1" hangingPunct="1">
              <a:lnSpc>
                <a:spcPct val="90000"/>
              </a:lnSpc>
              <a:defRPr/>
            </a:pPr>
            <a:r>
              <a:rPr lang="en-US" sz="2000" smtClean="0"/>
              <a:t>Religion can have a major impact on people’s political beliefs</a:t>
            </a:r>
          </a:p>
        </p:txBody>
      </p:sp>
      <p:pic>
        <p:nvPicPr>
          <p:cNvPr id="6149" name="Picture 8" descr="di-segn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667000"/>
            <a:ext cx="42767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5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Ideology</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Ideology:  a consistent pattern on particular issues that stems from a core belief or set of beliefs</a:t>
            </a:r>
          </a:p>
          <a:p>
            <a:r>
              <a:rPr lang="en-US" dirty="0" smtClean="0"/>
              <a:t>How do we acquire our ideology?</a:t>
            </a:r>
          </a:p>
          <a:p>
            <a:r>
              <a:rPr lang="en-US" dirty="0" smtClean="0"/>
              <a:t>Many different descriptors, we are going to talk in generalities</a:t>
            </a:r>
          </a:p>
          <a:p>
            <a:r>
              <a:rPr lang="en-US" dirty="0" smtClean="0"/>
              <a:t>All people deviate from their ideology in some instances</a:t>
            </a:r>
            <a:endParaRPr lang="en-US" dirty="0"/>
          </a:p>
        </p:txBody>
      </p:sp>
      <p:sp>
        <p:nvSpPr>
          <p:cNvPr id="4" name="Content Placeholder 3"/>
          <p:cNvSpPr>
            <a:spLocks noGrp="1"/>
          </p:cNvSpPr>
          <p:nvPr>
            <p:ph sz="half" idx="2"/>
          </p:nvPr>
        </p:nvSpPr>
        <p:spPr/>
        <p:txBody>
          <a:bodyPr>
            <a:normAutofit fontScale="92500" lnSpcReduction="20000"/>
          </a:bodyPr>
          <a:lstStyle/>
          <a:p>
            <a:endParaRPr 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524000"/>
            <a:ext cx="412108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2458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Non-American Ideology</a:t>
            </a:r>
            <a:endParaRPr lang="en-US" dirty="0"/>
          </a:p>
        </p:txBody>
      </p:sp>
      <p:sp>
        <p:nvSpPr>
          <p:cNvPr id="3" name="Content Placeholder 2"/>
          <p:cNvSpPr>
            <a:spLocks noGrp="1"/>
          </p:cNvSpPr>
          <p:nvPr>
            <p:ph sz="half" idx="1"/>
          </p:nvPr>
        </p:nvSpPr>
        <p:spPr>
          <a:xfrm>
            <a:off x="228600" y="762000"/>
            <a:ext cx="4387273" cy="6096000"/>
          </a:xfrm>
        </p:spPr>
        <p:txBody>
          <a:bodyPr>
            <a:normAutofit fontScale="62500" lnSpcReduction="20000"/>
          </a:bodyPr>
          <a:lstStyle/>
          <a:p>
            <a:r>
              <a:rPr lang="en-US" sz="2900" dirty="0" smtClean="0"/>
              <a:t>Extreme left wing (liberal) ideologies such as Communism have never gained much support in the United States, they have been tried in many other places in the world, often called radicals</a:t>
            </a:r>
          </a:p>
          <a:p>
            <a:r>
              <a:rPr lang="en-US" sz="2900" dirty="0" smtClean="0"/>
              <a:t>Under communism the government maintains total control over the economy and society and makes the decisions about where to allocate resources</a:t>
            </a:r>
          </a:p>
          <a:p>
            <a:r>
              <a:rPr lang="en-US" sz="2900" dirty="0" smtClean="0"/>
              <a:t>Extreme right wing (conservative) ideologies such as fascism have also never enjoyed widespread support in the United States, examples include Nazism and Islamism, often called reactionary</a:t>
            </a:r>
          </a:p>
          <a:p>
            <a:r>
              <a:rPr lang="en-US" sz="2900" dirty="0" smtClean="0"/>
              <a:t>Supporters of right wing ideologies want to return their countries or people to past glory by returning to more traditional values</a:t>
            </a:r>
          </a:p>
          <a:p>
            <a:r>
              <a:rPr lang="en-US" sz="2900" dirty="0" smtClean="0"/>
              <a:t>Both extreme left and right wing ideologies are typically characterized by violence against dissenting views and have rarely enjoyed long term success as a governing philosophy</a:t>
            </a:r>
          </a:p>
          <a:p>
            <a:r>
              <a:rPr lang="en-US" sz="2900" dirty="0" smtClean="0"/>
              <a:t>Why have these ideologies struggled to find support in the United States?</a:t>
            </a:r>
          </a:p>
          <a:p>
            <a:endParaRPr lang="en-US" dirty="0"/>
          </a:p>
        </p:txBody>
      </p:sp>
      <p:sp>
        <p:nvSpPr>
          <p:cNvPr id="4" name="Content Placeholder 3"/>
          <p:cNvSpPr>
            <a:spLocks noGrp="1"/>
          </p:cNvSpPr>
          <p:nvPr>
            <p:ph sz="half" idx="2"/>
          </p:nvPr>
        </p:nvSpPr>
        <p:spPr/>
        <p:txBody>
          <a:bodyPr>
            <a:normAutofit fontScale="62500" lnSpcReduction="20000"/>
          </a:bodyPr>
          <a:lstStyle/>
          <a:p>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5873" y="1676400"/>
            <a:ext cx="2064327"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0200" y="1600200"/>
            <a:ext cx="22352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9729" y="3733800"/>
            <a:ext cx="2050471"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0200" y="3733800"/>
            <a:ext cx="22352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1313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Liberals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Believe government should do more to assist people who have difficulty meeting their economic needs on their own</a:t>
            </a:r>
          </a:p>
          <a:p>
            <a:r>
              <a:rPr lang="en-US" dirty="0" smtClean="0"/>
              <a:t>Support greater welfare benefits for low income Americans, typically paid for by higher taxes on wealthier Americans</a:t>
            </a:r>
          </a:p>
          <a:p>
            <a:r>
              <a:rPr lang="en-US" dirty="0" smtClean="0"/>
              <a:t>Other policies would include support for a higher minimum wage, support for labor unions, greater regulation of business, expanding access to health care (Obamacare)</a:t>
            </a:r>
          </a:p>
          <a:p>
            <a:r>
              <a:rPr lang="en-US" dirty="0" smtClean="0"/>
              <a:t>This philosophy is typically promoted by the Democratic Party</a:t>
            </a:r>
            <a:endParaRPr lang="en-US" dirty="0"/>
          </a:p>
        </p:txBody>
      </p:sp>
      <p:sp>
        <p:nvSpPr>
          <p:cNvPr id="4" name="Content Placeholder 3"/>
          <p:cNvSpPr>
            <a:spLocks noGrp="1"/>
          </p:cNvSpPr>
          <p:nvPr>
            <p:ph sz="half" idx="2"/>
          </p:nvPr>
        </p:nvSpPr>
        <p:spPr/>
        <p:txBody>
          <a:bodyPr>
            <a:normAutofit fontScale="70000" lnSpcReduction="20000"/>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133600"/>
            <a:ext cx="41910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1669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Conservatives</a:t>
            </a:r>
            <a:endParaRPr lang="en-US" dirty="0"/>
          </a:p>
        </p:txBody>
      </p:sp>
      <p:sp>
        <p:nvSpPr>
          <p:cNvPr id="3" name="Content Placeholder 2"/>
          <p:cNvSpPr>
            <a:spLocks noGrp="1"/>
          </p:cNvSpPr>
          <p:nvPr>
            <p:ph sz="half" idx="1"/>
          </p:nvPr>
        </p:nvSpPr>
        <p:spPr>
          <a:xfrm>
            <a:off x="457200" y="1600200"/>
            <a:ext cx="4038600" cy="4800600"/>
          </a:xfrm>
        </p:spPr>
        <p:txBody>
          <a:bodyPr>
            <a:normAutofit fontScale="62500" lnSpcReduction="20000"/>
          </a:bodyPr>
          <a:lstStyle/>
          <a:p>
            <a:r>
              <a:rPr lang="en-US" dirty="0" smtClean="0"/>
              <a:t>Believe government tries to do too many things that should be left to private interests and economic markets</a:t>
            </a:r>
          </a:p>
          <a:p>
            <a:r>
              <a:rPr lang="en-US" dirty="0" smtClean="0"/>
              <a:t>Support keeping taxes low on individuals and businesses to allow the economy to grow which will generate wealth for all Americans; “a rising tide lifts all boats”</a:t>
            </a:r>
          </a:p>
          <a:p>
            <a:r>
              <a:rPr lang="en-US" dirty="0" smtClean="0"/>
              <a:t>Other policies would include support for the reduction of business regulation, reduction in welfare benefits, controlling government budget deficits, and giving business more freedom to choose who to hire and fire</a:t>
            </a:r>
          </a:p>
          <a:p>
            <a:r>
              <a:rPr lang="en-US" dirty="0" smtClean="0"/>
              <a:t>This philosophy is typically promoted by the Republican party </a:t>
            </a:r>
          </a:p>
          <a:p>
            <a:endParaRPr lang="en-US" dirty="0" smtClean="0"/>
          </a:p>
          <a:p>
            <a:endParaRPr lang="en-US" dirty="0"/>
          </a:p>
        </p:txBody>
      </p:sp>
      <p:sp>
        <p:nvSpPr>
          <p:cNvPr id="4" name="Content Placeholder 3"/>
          <p:cNvSpPr>
            <a:spLocks noGrp="1"/>
          </p:cNvSpPr>
          <p:nvPr>
            <p:ph sz="half" idx="2"/>
          </p:nvPr>
        </p:nvSpPr>
        <p:spPr/>
        <p:txBody>
          <a:bodyPr>
            <a:normAutofit fontScale="62500" lnSpcReduction="20000"/>
          </a:bodyPr>
          <a:lstStyle/>
          <a:p>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524000"/>
            <a:ext cx="38862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372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(Social) Liberals</a:t>
            </a:r>
            <a:endParaRPr lang="en-US" dirty="0"/>
          </a:p>
        </p:txBody>
      </p:sp>
      <p:sp>
        <p:nvSpPr>
          <p:cNvPr id="3" name="Content Placeholder 2"/>
          <p:cNvSpPr>
            <a:spLocks noGrp="1"/>
          </p:cNvSpPr>
          <p:nvPr>
            <p:ph sz="half" idx="1"/>
          </p:nvPr>
        </p:nvSpPr>
        <p:spPr>
          <a:xfrm>
            <a:off x="457200" y="1600200"/>
            <a:ext cx="4038600" cy="4953000"/>
          </a:xfrm>
        </p:spPr>
        <p:txBody>
          <a:bodyPr>
            <a:normAutofit fontScale="77500" lnSpcReduction="20000"/>
          </a:bodyPr>
          <a:lstStyle/>
          <a:p>
            <a:r>
              <a:rPr lang="en-US" dirty="0" smtClean="0"/>
              <a:t>Believe that government should not promote traditional values and should be open to unconventional or new values</a:t>
            </a:r>
          </a:p>
          <a:p>
            <a:r>
              <a:rPr lang="en-US" dirty="0" smtClean="0"/>
              <a:t>Would include support for things like abortion, gay and transgender rights, women's rights, easing of divorce laws, removal of religious references and ideas from government</a:t>
            </a:r>
          </a:p>
          <a:p>
            <a:r>
              <a:rPr lang="en-US" dirty="0" smtClean="0"/>
              <a:t>Often promote laws to protect people who promote new values, more support in cities</a:t>
            </a:r>
          </a:p>
          <a:p>
            <a:r>
              <a:rPr lang="en-US" dirty="0" smtClean="0"/>
              <a:t>This philosophy is typically promoted by the Democratic Party</a:t>
            </a:r>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600201"/>
            <a:ext cx="40386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7836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890</Words>
  <Application>Microsoft Office PowerPoint</Application>
  <PresentationFormat>On-screen Show (4:3)</PresentationFormat>
  <Paragraphs>60</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Political Socialization and Ideology</vt:lpstr>
      <vt:lpstr>How American Learn Their Politics</vt:lpstr>
      <vt:lpstr>Agents of Political Socialization</vt:lpstr>
      <vt:lpstr>Agents of Political Socialization</vt:lpstr>
      <vt:lpstr>Ideology</vt:lpstr>
      <vt:lpstr>Non-American Ideology</vt:lpstr>
      <vt:lpstr>Economic Liberals</vt:lpstr>
      <vt:lpstr>Economic Conservatives</vt:lpstr>
      <vt:lpstr>Cultural (Social) Liberals</vt:lpstr>
      <vt:lpstr>Cultural (Social) Conservatives</vt:lpstr>
      <vt:lpstr>Other Prominent American Ideologies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Ideology</dc:title>
  <dc:creator>skriley</dc:creator>
  <cp:lastModifiedBy>Riley, Steven</cp:lastModifiedBy>
  <cp:revision>18</cp:revision>
  <dcterms:created xsi:type="dcterms:W3CDTF">2016-09-27T15:43:21Z</dcterms:created>
  <dcterms:modified xsi:type="dcterms:W3CDTF">2019-10-02T12:58:23Z</dcterms:modified>
</cp:coreProperties>
</file>